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300" r:id="rId4"/>
    <p:sldId id="307" r:id="rId5"/>
    <p:sldId id="295" r:id="rId6"/>
    <p:sldId id="294" r:id="rId7"/>
    <p:sldId id="308" r:id="rId8"/>
    <p:sldId id="309" r:id="rId9"/>
    <p:sldId id="311" r:id="rId10"/>
    <p:sldId id="316" r:id="rId11"/>
    <p:sldId id="315" r:id="rId12"/>
    <p:sldId id="312" r:id="rId13"/>
    <p:sldId id="313" r:id="rId14"/>
    <p:sldId id="310" r:id="rId15"/>
    <p:sldId id="321" r:id="rId16"/>
    <p:sldId id="322" r:id="rId17"/>
    <p:sldId id="306" r:id="rId18"/>
    <p:sldId id="318" r:id="rId19"/>
    <p:sldId id="319" r:id="rId20"/>
    <p:sldId id="320" r:id="rId21"/>
    <p:sldId id="27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3" autoAdjust="0"/>
    <p:restoredTop sz="87320" autoAdjust="0"/>
  </p:normalViewPr>
  <p:slideViewPr>
    <p:cSldViewPr snapToGrid="0">
      <p:cViewPr varScale="1">
        <p:scale>
          <a:sx n="142" d="100"/>
          <a:sy n="142" d="100"/>
        </p:scale>
        <p:origin x="3076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2025-02-03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7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비평가</a:t>
            </a:r>
            <a:r>
              <a:rPr lang="en-US" altLang="ko-KR" b="1" dirty="0"/>
              <a:t>(Critic) </a:t>
            </a:r>
            <a:r>
              <a:rPr lang="ko-KR" altLang="en-US" b="1" dirty="0"/>
              <a:t>모델 없이</a:t>
            </a:r>
            <a:r>
              <a:rPr lang="ko-KR" altLang="en-US" dirty="0"/>
              <a:t> 정책</a:t>
            </a:r>
            <a:r>
              <a:rPr lang="en-US" altLang="ko-KR" dirty="0"/>
              <a:t>(policy) </a:t>
            </a:r>
            <a:r>
              <a:rPr lang="ko-KR" altLang="en-US" dirty="0"/>
              <a:t>학습을 실시</a:t>
            </a:r>
            <a:endParaRPr lang="en-US" altLang="ko-KR" dirty="0"/>
          </a:p>
          <a:p>
            <a:r>
              <a:rPr lang="ko-KR" altLang="en-US" b="1" dirty="0"/>
              <a:t>각 출력 간의 상대적 보상 차이를 계산</a:t>
            </a:r>
            <a:r>
              <a:rPr lang="ko-KR" altLang="en-US" dirty="0"/>
              <a:t>하여 정책을 업데이트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060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830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870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78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387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789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236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64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582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299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1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754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75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650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012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Multi head attention</a:t>
            </a:r>
          </a:p>
          <a:p>
            <a:r>
              <a:rPr lang="en-US" altLang="ko-KR" dirty="0"/>
              <a:t>Some attention concentrate to Context or Relation between words or which word is subject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050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i</a:t>
            </a:r>
            <a:r>
              <a:rPr lang="ko-KR" altLang="en-US" dirty="0"/>
              <a:t>번째 토큰과 </a:t>
            </a:r>
            <a:r>
              <a:rPr lang="en-US" altLang="ko-KR" dirty="0"/>
              <a:t>j</a:t>
            </a:r>
            <a:r>
              <a:rPr lang="ko-KR" altLang="en-US" dirty="0"/>
              <a:t>번째 토큰이 얼마나 떨어졌는지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096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Shared expert : common knowledge</a:t>
            </a:r>
          </a:p>
          <a:p>
            <a:r>
              <a:rPr lang="en-US" altLang="ko-KR" dirty="0"/>
              <a:t>Routed expert: </a:t>
            </a:r>
            <a:r>
              <a:rPr lang="en-US" altLang="ko-KR" dirty="0" err="1"/>
              <a:t>specalized</a:t>
            </a:r>
            <a:r>
              <a:rPr lang="en-US" altLang="ko-KR" dirty="0"/>
              <a:t> knowledge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18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136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2025-02-03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8ED5B06-90F0-4CF4-AE7C-A13AB71034B4}"/>
              </a:ext>
            </a:extLst>
          </p:cNvPr>
          <p:cNvSpPr/>
          <p:nvPr/>
        </p:nvSpPr>
        <p:spPr>
          <a:xfrm>
            <a:off x="6858000" y="1"/>
            <a:ext cx="5334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8052" y="1187933"/>
            <a:ext cx="5267393" cy="2387600"/>
          </a:xfrm>
        </p:spPr>
        <p:txBody>
          <a:bodyPr>
            <a:noAutofit/>
          </a:bodyPr>
          <a:lstStyle/>
          <a:p>
            <a:r>
              <a:rPr lang="en-US" altLang="ko-KR" sz="3600" i="1" dirty="0" err="1">
                <a:latin typeface="Georgia" panose="02040502050405020303" pitchFamily="18" charset="0"/>
              </a:rPr>
              <a:t>Deekseek</a:t>
            </a:r>
            <a:br>
              <a:rPr lang="en-US" altLang="ko-KR" sz="3600" i="1" dirty="0">
                <a:latin typeface="Georgia" panose="02040502050405020303" pitchFamily="18" charset="0"/>
              </a:rPr>
            </a:br>
            <a:r>
              <a:rPr lang="en-US" altLang="ko-KR" sz="3600" i="1" dirty="0">
                <a:latin typeface="Georgia" panose="02040502050405020303" pitchFamily="18" charset="0"/>
              </a:rPr>
              <a:t>Overview</a:t>
            </a:r>
            <a:endParaRPr lang="ko-KR" altLang="en-US" sz="3600" i="1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5210" y="3575533"/>
            <a:ext cx="4665962" cy="1187932"/>
          </a:xfrm>
        </p:spPr>
        <p:txBody>
          <a:bodyPr>
            <a:normAutofit/>
          </a:bodyPr>
          <a:lstStyle/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Paper review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B941B4-70D7-4C54-BB7F-26210ED71985}"/>
              </a:ext>
            </a:extLst>
          </p:cNvPr>
          <p:cNvSpPr txBox="1">
            <a:spLocks/>
          </p:cNvSpPr>
          <p:nvPr/>
        </p:nvSpPr>
        <p:spPr>
          <a:xfrm>
            <a:off x="7215210" y="5369167"/>
            <a:ext cx="4665962" cy="118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Georgia" panose="02040502050405020303" pitchFamily="18" charset="0"/>
              </a:rPr>
              <a:t>Gibeom</a:t>
            </a:r>
            <a:r>
              <a:rPr lang="en-US" altLang="ko-KR" sz="1800" dirty="0">
                <a:latin typeface="Georgia" panose="02040502050405020303" pitchFamily="18" charset="0"/>
              </a:rPr>
              <a:t> Kim (UST)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CB8CD1-B963-4869-89A2-6558A398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46213B-A525-4A24-BD1E-1EA94EB87EF0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FBCD949-31FF-4A62-97F9-D70FC50C5F0F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75C903E-A62A-4F89-818B-47AA499CA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5831543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Georgia" panose="02040502050405020303" pitchFamily="18" charset="0"/>
              </a:rPr>
              <a:t>Reinforcement Learning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D9A9F1-D901-4F51-A811-8FA70B59B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76" y="2075495"/>
            <a:ext cx="7507941" cy="32449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F3127B-346D-4EA9-BEA7-F070DF640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021" y="5713298"/>
            <a:ext cx="2101958" cy="8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2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46213B-A525-4A24-BD1E-1EA94EB87EF0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FBCD949-31FF-4A62-97F9-D70FC50C5F0F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15A1D0-7078-456E-9079-D26973692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588" y="1234289"/>
            <a:ext cx="5378824" cy="558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15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46213B-A525-4A24-BD1E-1EA94EB87EF0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FBCD949-31FF-4A62-97F9-D70FC50C5F0F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A0C3DA4-6A71-43AE-99BA-7D520F02E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Georgia" panose="02040502050405020303" pitchFamily="18" charset="0"/>
              </a:rPr>
              <a:t>Reduced KV cache size by 93.3%, significantly reducing storage compared to MHA.</a:t>
            </a:r>
          </a:p>
          <a:p>
            <a:r>
              <a:rPr lang="en-US" altLang="ko-KR" sz="2000" dirty="0">
                <a:latin typeface="Georgia" panose="02040502050405020303" pitchFamily="18" charset="0"/>
              </a:rPr>
              <a:t>5.76x faster inference speed with MLA.</a:t>
            </a:r>
          </a:p>
          <a:p>
            <a:r>
              <a:rPr lang="en-US" altLang="ko-KR" sz="2000" dirty="0">
                <a:latin typeface="Georgia" panose="02040502050405020303" pitchFamily="18" charset="0"/>
              </a:rPr>
              <a:t>42.5% reduction in training cost while showing stronger performance compared to </a:t>
            </a:r>
            <a:r>
              <a:rPr lang="en-US" altLang="ko-KR" sz="2000" dirty="0" err="1">
                <a:latin typeface="Georgia" panose="02040502050405020303" pitchFamily="18" charset="0"/>
              </a:rPr>
              <a:t>DeepSeek</a:t>
            </a:r>
            <a:r>
              <a:rPr lang="en-US" altLang="ko-KR" sz="2000" dirty="0">
                <a:latin typeface="Georgia" panose="02040502050405020303" pitchFamily="18" charset="0"/>
              </a:rPr>
              <a:t> 67B.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494818-3BB6-4B76-8BF6-39BAC8C9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122" y="3584315"/>
            <a:ext cx="8877756" cy="28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29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46213B-A525-4A24-BD1E-1EA94EB87EF0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FBCD949-31FF-4A62-97F9-D70FC50C5F0F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552CCC-E247-498B-B9F7-A6B9E1BB4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176" y="1330482"/>
            <a:ext cx="7709648" cy="529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6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46213B-A525-4A24-BD1E-1EA94EB87EF0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FBCD949-31FF-4A62-97F9-D70FC50C5F0F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A491CE-02A8-40EB-A3EA-2C99F934B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0" y="1255059"/>
            <a:ext cx="6457195" cy="5387206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5B65ADE-1123-48B8-8BFE-6D8B2A375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516" y="1537548"/>
            <a:ext cx="5831543" cy="469097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Georgia" panose="02040502050405020303" pitchFamily="18" charset="0"/>
              </a:rPr>
              <a:t>671B Parameter, but 37B are activated for each token</a:t>
            </a:r>
          </a:p>
          <a:p>
            <a:endParaRPr lang="en-US" altLang="ko-KR" sz="2400" dirty="0">
              <a:latin typeface="Georgia" panose="02040502050405020303" pitchFamily="18" charset="0"/>
            </a:endParaRPr>
          </a:p>
          <a:p>
            <a:r>
              <a:rPr lang="en-US" altLang="ko-KR" sz="2400" dirty="0">
                <a:latin typeface="Georgia" panose="02040502050405020303" pitchFamily="18" charset="0"/>
              </a:rPr>
              <a:t>Training cost is approximately 2.79 million hours on 1 H800 GPU, totaling $5.57 million</a:t>
            </a:r>
          </a:p>
          <a:p>
            <a:endParaRPr lang="en-US" altLang="ko-KR" sz="2400" dirty="0">
              <a:latin typeface="Georgia" panose="02040502050405020303" pitchFamily="18" charset="0"/>
            </a:endParaRPr>
          </a:p>
          <a:p>
            <a:r>
              <a:rPr lang="en-US" altLang="ko-KR" sz="2400" dirty="0">
                <a:latin typeface="Georgia" panose="02040502050405020303" pitchFamily="18" charset="0"/>
              </a:rPr>
              <a:t>GPT-4O training cost is approximately $100 million</a:t>
            </a:r>
          </a:p>
          <a:p>
            <a:endParaRPr lang="en-US" altLang="ko-KR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947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46213B-A525-4A24-BD1E-1EA94EB87EF0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FBCD949-31FF-4A62-97F9-D70FC50C5F0F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09C1B1-7EDA-4D28-99EE-F66DB83F4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906" y="1234912"/>
            <a:ext cx="6302188" cy="551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4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A1AAC52-6A64-4F86-8865-CAD0F0109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r>
              <a:rPr lang="en-US" altLang="ko-KR" sz="2000" dirty="0" err="1">
                <a:latin typeface="Georgia" panose="02040502050405020303" pitchFamily="18" charset="0"/>
              </a:rPr>
              <a:t>DeepSeek</a:t>
            </a:r>
            <a:r>
              <a:rPr lang="en-US" altLang="ko-KR" sz="2000" dirty="0">
                <a:latin typeface="Georgia" panose="02040502050405020303" pitchFamily="18" charset="0"/>
              </a:rPr>
              <a:t> significantly improves inference speed and memory efficiency by compressing Key-Value caches into low-dimensional spaces with Multi-Head Latent Attention (MLA).</a:t>
            </a:r>
          </a:p>
          <a:p>
            <a:endParaRPr lang="en-US" altLang="ko-KR" sz="2000" dirty="0">
              <a:latin typeface="Georgia" panose="02040502050405020303" pitchFamily="18" charset="0"/>
            </a:endParaRPr>
          </a:p>
          <a:p>
            <a:endParaRPr lang="en-US" altLang="ko-KR" sz="2000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It introduces GRPO-based reinforcement learning, enabling efficient and stable training without requiring a critic model by leveraging group-level relative rewards.</a:t>
            </a:r>
          </a:p>
          <a:p>
            <a:endParaRPr lang="en-US" altLang="ko-KR" sz="2000" dirty="0">
              <a:latin typeface="Georgia" panose="02040502050405020303" pitchFamily="18" charset="0"/>
            </a:endParaRPr>
          </a:p>
          <a:p>
            <a:endParaRPr lang="en-US" altLang="ko-KR" sz="2000" dirty="0">
              <a:latin typeface="Georgia" panose="02040502050405020303" pitchFamily="18" charset="0"/>
            </a:endParaRPr>
          </a:p>
          <a:p>
            <a:r>
              <a:rPr lang="en-US" altLang="ko-KR" sz="2000" dirty="0">
                <a:latin typeface="Georgia" panose="02040502050405020303" pitchFamily="18" charset="0"/>
              </a:rPr>
              <a:t>The model demonstrates high performance in code and mathematical reasoning tasks and is optimized to generate user-aligned responses through human preference alignment.</a:t>
            </a:r>
          </a:p>
        </p:txBody>
      </p:sp>
    </p:spTree>
    <p:extLst>
      <p:ext uri="{BB962C8B-B14F-4D97-AF65-F5344CB8AC3E}">
        <p14:creationId xmlns:p14="http://schemas.microsoft.com/office/powerpoint/2010/main" val="3332105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A1AAC52-6A64-4F86-8865-CAD0F0109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Georgia" panose="02040502050405020303" pitchFamily="18" charset="0"/>
              </a:rPr>
              <a:t>&lt;Q&gt;</a:t>
            </a:r>
          </a:p>
          <a:p>
            <a:pPr marL="0" indent="0">
              <a:buNone/>
            </a:pPr>
            <a:r>
              <a:rPr lang="en-US" altLang="ko-KR" sz="2000" dirty="0">
                <a:latin typeface="Georgia" panose="02040502050405020303" pitchFamily="18" charset="0"/>
              </a:rPr>
              <a:t>Find the number of times a hexagonal dice is rolled five times such that the sum of the numbers rolled is 15. Just say answer only.</a:t>
            </a:r>
          </a:p>
          <a:p>
            <a:pPr marL="0" indent="0">
              <a:buNone/>
            </a:pPr>
            <a:endParaRPr lang="en-US" altLang="ko-KR" sz="20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Georgia" panose="02040502050405020303" pitchFamily="18" charset="0"/>
              </a:rPr>
              <a:t>&lt;A&gt;</a:t>
            </a:r>
          </a:p>
          <a:p>
            <a:pPr marL="0" indent="0">
              <a:buNone/>
            </a:pPr>
            <a:r>
              <a:rPr lang="en-US" altLang="ko-KR" sz="2000" dirty="0">
                <a:latin typeface="Georgia" panose="02040502050405020303" pitchFamily="18" charset="0"/>
              </a:rPr>
              <a:t>651</a:t>
            </a:r>
          </a:p>
          <a:p>
            <a:pPr marL="0" indent="0">
              <a:buNone/>
            </a:pPr>
            <a:endParaRPr lang="en-US" altLang="ko-KR" sz="20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altLang="ko-KR" sz="2000" dirty="0">
                <a:latin typeface="Georgia" panose="02040502050405020303" pitchFamily="18" charset="0"/>
              </a:rPr>
              <a:t>&lt;Result&gt;</a:t>
            </a:r>
          </a:p>
          <a:p>
            <a:pPr marL="0" indent="0">
              <a:buNone/>
            </a:pPr>
            <a:r>
              <a:rPr lang="en-US" altLang="ko-KR" sz="2000" dirty="0">
                <a:latin typeface="Georgia" panose="02040502050405020303" pitchFamily="18" charset="0"/>
              </a:rPr>
              <a:t>GPT-4O: Incorrect, 3.66 sec</a:t>
            </a:r>
          </a:p>
          <a:p>
            <a:pPr marL="0" indent="0">
              <a:buNone/>
            </a:pPr>
            <a:r>
              <a:rPr lang="en-US" altLang="ko-KR" sz="2000" dirty="0">
                <a:latin typeface="Georgia" panose="02040502050405020303" pitchFamily="18" charset="0"/>
              </a:rPr>
              <a:t>GPT-O1: Correct, 15.01 sec</a:t>
            </a:r>
          </a:p>
          <a:p>
            <a:pPr marL="0" indent="0">
              <a:buNone/>
            </a:pPr>
            <a:r>
              <a:rPr lang="en-US" altLang="ko-KR" sz="2000" dirty="0" err="1">
                <a:latin typeface="Georgia" panose="02040502050405020303" pitchFamily="18" charset="0"/>
              </a:rPr>
              <a:t>Deepseek</a:t>
            </a:r>
            <a:r>
              <a:rPr lang="en-US" altLang="ko-KR" sz="2000" dirty="0">
                <a:latin typeface="Georgia" panose="02040502050405020303" pitchFamily="18" charset="0"/>
              </a:rPr>
              <a:t> v3: Correct, 5.10 sec</a:t>
            </a:r>
          </a:p>
          <a:p>
            <a:pPr marL="0" indent="0">
              <a:buNone/>
            </a:pPr>
            <a:r>
              <a:rPr lang="en-US" altLang="ko-KR" sz="2000" dirty="0" err="1">
                <a:latin typeface="Georgia" panose="02040502050405020303" pitchFamily="18" charset="0"/>
              </a:rPr>
              <a:t>Deepseek</a:t>
            </a:r>
            <a:r>
              <a:rPr lang="en-US" altLang="ko-KR" sz="2000" dirty="0">
                <a:latin typeface="Georgia" panose="02040502050405020303" pitchFamily="18" charset="0"/>
              </a:rPr>
              <a:t> r1: Correct, 150.37 sec</a:t>
            </a:r>
          </a:p>
          <a:p>
            <a:pPr marL="0" indent="0">
              <a:buNone/>
            </a:pPr>
            <a:endParaRPr lang="en-US" altLang="ko-KR" sz="20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altLang="ko-KR" sz="20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altLang="ko-KR" sz="20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altLang="ko-KR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035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55E49C-04E7-4337-B546-6762875E4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474" y="2034987"/>
            <a:ext cx="5041052" cy="43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88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13C6DC-F8F7-413F-AEDC-1335D71E0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22" y="1127990"/>
            <a:ext cx="4968552" cy="57284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FEFFEB-9419-47A3-A481-18A2BFD63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937" y="1145885"/>
            <a:ext cx="5313148" cy="572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47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0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Index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8F01B7A-7B1A-44DB-BD8C-14C2DE01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/>
              <a:t>Paper abstract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1-1. Mixture of experts(</a:t>
            </a:r>
            <a:r>
              <a:rPr lang="en-US" altLang="ko-KR" dirty="0" err="1"/>
              <a:t>MoE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Model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Conclusion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1560B0-EC6B-404A-8A36-28B2B4348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46" y="1147447"/>
            <a:ext cx="4973146" cy="57089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BEDCD4-49A3-4036-AE3A-026E52039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862" y="1985194"/>
            <a:ext cx="6142768" cy="420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0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Georgia" panose="02040502050405020303" pitchFamily="18" charset="0"/>
              </a:rPr>
              <a:t>Thank you</a:t>
            </a:r>
            <a:endParaRPr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0242" name="Picture 2" descr="딥시크의 등장 &quot;AI반도체, 엔비디아 독주 끝났다‥中 수출길 확보해야&quot;">
            <a:extLst>
              <a:ext uri="{FF2B5EF4-FFF2-40B4-BE49-F238E27FC236}">
                <a16:creationId xmlns:a16="http://schemas.microsoft.com/office/drawing/2014/main" id="{09409A17-1460-4625-A098-FF088F99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8" y="1541930"/>
            <a:ext cx="709612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89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46213B-A525-4A24-BD1E-1EA94EB87EF0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내용 개체 틀 2">
                <a:extLst>
                  <a:ext uri="{FF2B5EF4-FFF2-40B4-BE49-F238E27FC236}">
                    <a16:creationId xmlns:a16="http://schemas.microsoft.com/office/drawing/2014/main" id="{2D14E169-69A3-43C5-94C8-AADE50E387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537548"/>
                <a:ext cx="10515601" cy="4690978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000" dirty="0">
                    <a:latin typeface="Georgia" panose="02040502050405020303" pitchFamily="18" charset="0"/>
                  </a:rPr>
                  <a:t>MoE is a neural network architecture that includes multiple expert models</a:t>
                </a:r>
              </a:p>
              <a:p>
                <a:r>
                  <a:rPr lang="en-US" altLang="ko-KR" sz="2000" dirty="0">
                    <a:latin typeface="Georgia" panose="02040502050405020303" pitchFamily="18" charset="0"/>
                  </a:rPr>
                  <a:t>Gating networks use a sparse selection approach that activates only a part of all experts.</a:t>
                </a:r>
              </a:p>
              <a:p>
                <a:r>
                  <a:rPr lang="en-US" altLang="ko-KR" sz="2000" dirty="0">
                    <a:latin typeface="Georgia" panose="02040502050405020303" pitchFamily="18" charset="0"/>
                  </a:rPr>
                  <a:t>G</a:t>
                </a:r>
                <a:r>
                  <a:rPr lang="el-GR" altLang="ko-KR" sz="2000" dirty="0">
                    <a:latin typeface="Georgia" panose="02040502050405020303" pitchFamily="18" charset="0"/>
                  </a:rPr>
                  <a:t>σ​(</a:t>
                </a:r>
                <a:r>
                  <a:rPr lang="en-US" altLang="ko-KR" sz="2000" dirty="0">
                    <a:latin typeface="Georgia" panose="02040502050405020303" pitchFamily="18" charset="0"/>
                  </a:rPr>
                  <a:t>x)=</a:t>
                </a:r>
                <a:r>
                  <a:rPr lang="en-US" altLang="ko-KR" sz="2000" dirty="0" err="1">
                    <a:latin typeface="Georgia" panose="02040502050405020303" pitchFamily="18" charset="0"/>
                  </a:rPr>
                  <a:t>Softmax</a:t>
                </a:r>
                <a:r>
                  <a:rPr lang="en-US" altLang="ko-KR" sz="2000" dirty="0">
                    <a:latin typeface="Georgia" panose="02040502050405020303" pitchFamily="18" charset="0"/>
                  </a:rPr>
                  <a:t>(</a:t>
                </a:r>
                <a:r>
                  <a:rPr lang="en-US" altLang="ko-KR" sz="2000" dirty="0" err="1">
                    <a:latin typeface="Georgia" panose="02040502050405020303" pitchFamily="18" charset="0"/>
                  </a:rPr>
                  <a:t>x⋅Wg</a:t>
                </a:r>
                <a:r>
                  <a:rPr lang="en-US" altLang="ko-KR" sz="2000" dirty="0">
                    <a:latin typeface="Georgia" panose="02040502050405020303" pitchFamily="18" charset="0"/>
                  </a:rPr>
                  <a:t>​)</a:t>
                </a:r>
              </a:p>
              <a:p>
                <a:r>
                  <a:rPr lang="en-US" altLang="ko-KR" sz="2000" dirty="0" err="1">
                    <a:latin typeface="Georgia" panose="02040502050405020303" pitchFamily="18" charset="0"/>
                  </a:rPr>
                  <a:t>Wg</a:t>
                </a:r>
                <a:r>
                  <a:rPr lang="en-US" altLang="ko-KR" sz="2000" dirty="0">
                    <a:latin typeface="Georgia" panose="02040502050405020303" pitchFamily="18" charset="0"/>
                  </a:rPr>
                  <a:t>:</a:t>
                </a:r>
                <a:r>
                  <a:rPr lang="ko-KR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ko-KR" sz="2000" dirty="0">
                    <a:latin typeface="Georgia" panose="02040502050405020303" pitchFamily="18" charset="0"/>
                  </a:rPr>
                  <a:t>Learnable</a:t>
                </a:r>
                <a:r>
                  <a:rPr lang="ko-KR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ko-KR" sz="2000" dirty="0">
                    <a:latin typeface="Georgia" panose="02040502050405020303" pitchFamily="18" charset="0"/>
                  </a:rPr>
                  <a:t>weight</a:t>
                </a:r>
                <a:r>
                  <a:rPr lang="ko-KR" altLang="en-US" sz="2000" dirty="0">
                    <a:latin typeface="Georgia" panose="02040502050405020303" pitchFamily="18" charset="0"/>
                  </a:rPr>
                  <a:t> </a:t>
                </a:r>
                <a:r>
                  <a:rPr lang="en-US" altLang="ko-KR" sz="2000" dirty="0">
                    <a:latin typeface="Georgia" panose="02040502050405020303" pitchFamily="18" charset="0"/>
                  </a:rPr>
                  <a:t>matrix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2000" b="0" dirty="0">
                  <a:latin typeface="Georgia" panose="02040502050405020303" pitchFamily="18" charset="0"/>
                </a:endParaRPr>
              </a:p>
              <a:p>
                <a:r>
                  <a:rPr lang="en-US" altLang="ko-KR" sz="2000" dirty="0">
                    <a:latin typeface="Georgia" panose="02040502050405020303" pitchFamily="18" charset="0"/>
                  </a:rPr>
                  <a:t>DeepSeek-V3 671B Model, 37B parameters are activated for each token</a:t>
                </a:r>
              </a:p>
            </p:txBody>
          </p:sp>
        </mc:Choice>
        <mc:Fallback>
          <p:sp>
            <p:nvSpPr>
              <p:cNvPr id="14" name="내용 개체 틀 2">
                <a:extLst>
                  <a:ext uri="{FF2B5EF4-FFF2-40B4-BE49-F238E27FC236}">
                    <a16:creationId xmlns:a16="http://schemas.microsoft.com/office/drawing/2014/main" id="{2D14E169-69A3-43C5-94C8-AADE50E387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537548"/>
                <a:ext cx="10515601" cy="4690978"/>
              </a:xfrm>
              <a:blipFill>
                <a:blip r:embed="rId4"/>
                <a:stretch>
                  <a:fillRect l="-464" t="-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제목 1">
            <a:extLst>
              <a:ext uri="{FF2B5EF4-FFF2-40B4-BE49-F238E27FC236}">
                <a16:creationId xmlns:a16="http://schemas.microsoft.com/office/drawing/2014/main" id="{AFBCD949-31FF-4A62-97F9-D70FC50C5F0F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1-1. Mixture of experts(</a:t>
            </a:r>
            <a:r>
              <a:rPr lang="en-US" altLang="ko-KR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MoE</a:t>
            </a:r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)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DE71902-B217-4BEA-839F-6666C2983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24" y="4101132"/>
            <a:ext cx="6338048" cy="243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B47A799-5D3C-46DC-97AF-1BF3241AE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221" y="4011724"/>
            <a:ext cx="4147578" cy="252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484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69C1D5-2F53-4F88-84FE-9A5B96E14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083" y="1367118"/>
            <a:ext cx="6459834" cy="52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14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46213B-A525-4A24-BD1E-1EA94EB87EF0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D14E169-69A3-43C5-94C8-AADE50E3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6037731" cy="469097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Georgia" panose="02040502050405020303" pitchFamily="18" charset="0"/>
              </a:rPr>
              <a:t>Use Multi-Head Latent Attention</a:t>
            </a:r>
          </a:p>
          <a:p>
            <a:r>
              <a:rPr lang="en-US" altLang="ko-KR" sz="2400" dirty="0">
                <a:latin typeface="Georgia" panose="02040502050405020303" pitchFamily="18" charset="0"/>
              </a:rPr>
              <a:t>The core of MLA is the low-rank joint compression for keys and values to reduce KV cache.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FBCD949-31FF-4A62-97F9-D70FC50C5F0F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9048B86-2B66-41D0-80A4-310108CDE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53"/>
          <a:stretch/>
        </p:blipFill>
        <p:spPr bwMode="auto">
          <a:xfrm>
            <a:off x="8646680" y="6355975"/>
            <a:ext cx="3092380" cy="38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74A2AF-9445-4C42-8BF1-7BD6BFDAB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429" t="43209"/>
          <a:stretch/>
        </p:blipFill>
        <p:spPr>
          <a:xfrm>
            <a:off x="7794811" y="1771353"/>
            <a:ext cx="4171211" cy="29986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810F403-2898-4442-BCF9-A50C938B8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485" y="3636509"/>
            <a:ext cx="1054230" cy="9090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C296796-F4D4-4F21-AB92-89A859544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8501" y="4545513"/>
            <a:ext cx="2630198" cy="17642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508A8F5-04E4-4D1B-BFE5-EBA19F8CF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56" y="3551334"/>
            <a:ext cx="1312408" cy="10004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405561-30D2-4131-9A2D-1750A64CF2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886" y="4545513"/>
            <a:ext cx="4200786" cy="22321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EA80FB4-5EE7-464F-9A83-D595E70E1140}"/>
              </a:ext>
            </a:extLst>
          </p:cNvPr>
          <p:cNvSpPr txBox="1"/>
          <p:nvPr/>
        </p:nvSpPr>
        <p:spPr>
          <a:xfrm>
            <a:off x="472126" y="3316236"/>
            <a:ext cx="3478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Georgia" panose="02040502050405020303" pitchFamily="18" charset="0"/>
              </a:rPr>
              <a:t>Multi-Head Latent Attention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3089A5-ECE4-4C58-8BDC-A1894FD6E6C4}"/>
              </a:ext>
            </a:extLst>
          </p:cNvPr>
          <p:cNvSpPr txBox="1"/>
          <p:nvPr/>
        </p:nvSpPr>
        <p:spPr>
          <a:xfrm>
            <a:off x="4204447" y="3316236"/>
            <a:ext cx="3478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Georgia" panose="02040502050405020303" pitchFamily="18" charset="0"/>
              </a:rPr>
              <a:t>Multi-Head Attention</a:t>
            </a:r>
            <a:endParaRPr lang="ko-KR" altLang="en-US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84E19CB-42BD-40B8-9336-F601D280A8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3074" y="3733800"/>
            <a:ext cx="1136534" cy="709076"/>
          </a:xfrm>
          <a:prstGeom prst="rect">
            <a:avLst/>
          </a:prstGeom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9BADADB5-9FAF-4B4F-BC01-B1F8DC3BA4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47"/>
          <a:stretch/>
        </p:blipFill>
        <p:spPr bwMode="auto">
          <a:xfrm>
            <a:off x="8646680" y="5086647"/>
            <a:ext cx="3092380" cy="126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4EF9814-B74B-4488-993A-05BA3023ED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6256" y="1353058"/>
            <a:ext cx="8503087" cy="18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5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46213B-A525-4A24-BD1E-1EA94EB87EF0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D14E169-69A3-43C5-94C8-AADE50E3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5831543" cy="469097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Georgia" panose="02040502050405020303" pitchFamily="18" charset="0"/>
              </a:rPr>
              <a:t>Rotary Position Embedding(ROPE)</a:t>
            </a:r>
          </a:p>
          <a:p>
            <a:r>
              <a:rPr lang="en-US" altLang="ko-KR" sz="2400" dirty="0">
                <a:latin typeface="Georgia" panose="02040502050405020303" pitchFamily="18" charset="0"/>
              </a:rPr>
              <a:t>Traditional location embedding directly learns and utilizes an embedding vector for the actual location of the token</a:t>
            </a:r>
          </a:p>
          <a:p>
            <a:r>
              <a:rPr lang="en-US" altLang="ko-KR" sz="2400" dirty="0">
                <a:latin typeface="Georgia" panose="02040502050405020303" pitchFamily="18" charset="0"/>
              </a:rPr>
              <a:t>However, there are many cases where “relative distance” is important in context 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FBCD949-31FF-4A62-97F9-D70FC50C5F0F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B22E92-3480-44DA-9752-F20BB8598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929" y="2366683"/>
            <a:ext cx="5224016" cy="2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D052D96-4BC6-4EC8-9909-652399F76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" y="4446494"/>
            <a:ext cx="6780172" cy="186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739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46213B-A525-4A24-BD1E-1EA94EB87EF0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FBCD949-31FF-4A62-97F9-D70FC50C5F0F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FF0D1E-B212-4CF1-B848-CCE5619E2B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61" b="57046"/>
          <a:stretch/>
        </p:blipFill>
        <p:spPr>
          <a:xfrm>
            <a:off x="282387" y="2873188"/>
            <a:ext cx="4117423" cy="226807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DCC6D3B-164B-40D3-B8E5-44018A509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171" y="1536047"/>
            <a:ext cx="75438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D6D81FC-8E57-48E1-9F91-8727FC5E8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5831543" cy="469097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latin typeface="Georgia" panose="02040502050405020303" pitchFamily="18" charset="0"/>
              </a:rPr>
              <a:t>DeepSeekMoE</a:t>
            </a:r>
            <a:endParaRPr lang="en-US" altLang="ko-KR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678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46213B-A525-4A24-BD1E-1EA94EB87EF0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FBCD949-31FF-4A62-97F9-D70FC50C5F0F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75C903E-A62A-4F89-818B-47AA499CA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5831543" cy="4690978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Georgia" panose="02040502050405020303" pitchFamily="18" charset="0"/>
              </a:rPr>
              <a:t>Alignment method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Georgia" panose="02040502050405020303" pitchFamily="18" charset="0"/>
              </a:rPr>
              <a:t>Supervised Fine-Tuning(SFT)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latin typeface="Georgia" panose="02040502050405020303" pitchFamily="18" charset="0"/>
              </a:rPr>
              <a:t>Reinforcement Learning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D6517D3-197C-4B40-B7FA-267EE99B9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4" r="30484"/>
          <a:stretch/>
        </p:blipFill>
        <p:spPr bwMode="auto">
          <a:xfrm>
            <a:off x="7857565" y="1629422"/>
            <a:ext cx="2832848" cy="478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C0FC683-7561-4BCD-B929-841FEB79E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603" y="3939254"/>
            <a:ext cx="4754936" cy="268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705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2671</TotalTime>
  <Words>502</Words>
  <Application>Microsoft Office PowerPoint</Application>
  <PresentationFormat>와이드스크린</PresentationFormat>
  <Paragraphs>105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Cambria Math</vt:lpstr>
      <vt:lpstr>Georgia</vt:lpstr>
      <vt:lpstr>Office 테마</vt:lpstr>
      <vt:lpstr>Deekseek Overview</vt:lpstr>
      <vt:lpstr>Index</vt:lpstr>
      <vt:lpstr>1. Paper abstract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USER</cp:lastModifiedBy>
  <cp:revision>368</cp:revision>
  <dcterms:created xsi:type="dcterms:W3CDTF">2023-09-03T23:41:12Z</dcterms:created>
  <dcterms:modified xsi:type="dcterms:W3CDTF">2025-02-03T09:04:33Z</dcterms:modified>
  <cp:version/>
</cp:coreProperties>
</file>